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59" r:id="rId3"/>
  </p:sldMasterIdLst>
  <p:notesMasterIdLst>
    <p:notesMasterId r:id="rId5"/>
  </p:notesMasterIdLst>
  <p:handoutMasterIdLst>
    <p:handoutMasterId r:id="rId6"/>
  </p:handoutMasterIdLst>
  <p:sldIdLst>
    <p:sldId id="468" r:id="rId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09E2F"/>
    <a:srgbClr val="78BE20"/>
    <a:srgbClr val="FC7701"/>
    <a:srgbClr val="F2401F"/>
    <a:srgbClr val="FF3300"/>
    <a:srgbClr val="E7401F"/>
    <a:srgbClr val="007942"/>
    <a:srgbClr val="FCDC41"/>
    <a:srgbClr val="324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1001" autoAdjust="0"/>
  </p:normalViewPr>
  <p:slideViewPr>
    <p:cSldViewPr snapToGrid="0" snapToObjects="1">
      <p:cViewPr varScale="1">
        <p:scale>
          <a:sx n="96" d="100"/>
          <a:sy n="96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2BF15-CC46-4F83-A4A9-D6AA6EBEBC6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12E7-533D-490C-A726-07D88BAC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8C13ED-9018-46D4-839C-FFF505109A27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ECB1083-D2D7-4D15-8A7E-3FFE75B35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1083-D2D7-4D15-8A7E-3FFE75B35E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-panor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6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6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5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6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3248" y="631096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6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1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2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7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8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8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8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8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61985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61985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l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 userDrawn="1"/>
        </p:nvSpPr>
        <p:spPr>
          <a:xfrm>
            <a:off x="38100" y="153454"/>
            <a:ext cx="91059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28822" y="914729"/>
            <a:ext cx="4267200" cy="315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9050" y="4228305"/>
            <a:ext cx="4381500" cy="26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Tx/>
              <a:buFontTx/>
              <a:buNone/>
            </a:pPr>
            <a:endParaRPr lang="en-US" altLang="en-US" sz="120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reen-stripe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03300"/>
            <a:ext cx="1853965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Ian Ferguson</a:t>
            </a: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(ianf@mst.edu)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5067300" y="6503299"/>
            <a:ext cx="4148711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College of Engineering and Computing: ABET Visit,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Oct. 2014</a:t>
            </a: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Slide [</a:t>
            </a:r>
            <a:fld id="{F872AE7D-4622-4700-AF22-F0D206F25D94}" type="slidenum">
              <a:rPr lang="en-US" altLang="en-US" sz="1000" smtClean="0">
                <a:solidFill>
                  <a:srgbClr val="006000"/>
                </a:solidFill>
                <a:latin typeface="Times New Roman" pitchFamily="18" charset="0"/>
              </a:rPr>
              <a:t>‹#›</a:t>
            </a:fld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01B4-8D36-43EA-9C61-A9C4DF6F6FE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525A-BFDB-494C-BA1E-2EC507A6D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emf"/><Relationship Id="rId5" Type="http://schemas.openxmlformats.org/officeDocument/2006/relationships/hyperlink" Target="mailto:jsterling@mst.edu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" y="78059"/>
            <a:ext cx="9008642" cy="6387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DEPARTMENT OF CHEMICAL AND BIOCHEMICAL ENGINEERING                Missouri University of Science &amp; Technology</a:t>
            </a:r>
          </a:p>
          <a:p>
            <a:endParaRPr lang="en-US" sz="2200" b="1" dirty="0">
              <a:latin typeface="Orgon Slab" panose="02000503000000020004" pitchFamily="50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0921" y="463404"/>
            <a:ext cx="4204256" cy="300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" indent="-114300">
              <a:buFontTx/>
              <a:buNone/>
            </a:pPr>
            <a:r>
              <a:rPr lang="en-US" altLang="en-US" sz="1400" b="1" dirty="0">
                <a:solidFill>
                  <a:srgbClr val="509E2F"/>
                </a:solidFill>
                <a:latin typeface="Orgon Slab" panose="02000503000000020004" pitchFamily="50" charset="0"/>
              </a:rPr>
              <a:t>Research Topics:</a:t>
            </a:r>
          </a:p>
          <a:p>
            <a:pPr marL="176213" indent="-1174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 err="1"/>
              <a:t>Glycopolymer</a:t>
            </a:r>
            <a:r>
              <a:rPr lang="en-US" sz="1200" b="1" dirty="0"/>
              <a:t> Biophysics</a:t>
            </a:r>
          </a:p>
          <a:p>
            <a:pPr marL="168275" lvl="1" indent="0">
              <a:spcBef>
                <a:spcPts val="600"/>
              </a:spcBef>
              <a:buNone/>
            </a:pPr>
            <a:r>
              <a:rPr lang="en-US" sz="1100" dirty="0"/>
              <a:t>Large linear </a:t>
            </a:r>
            <a:r>
              <a:rPr lang="en-US" sz="1100" dirty="0" err="1"/>
              <a:t>glycopolymers</a:t>
            </a:r>
            <a:r>
              <a:rPr lang="en-US" sz="1100" dirty="0"/>
              <a:t> known as glycosaminoglycans (GAGs) coat living cells in the form of a glycocalyx that binds to charged cations and biological macromolecules. </a:t>
            </a:r>
            <a:endParaRPr lang="en-US" sz="1200" b="1" dirty="0"/>
          </a:p>
          <a:p>
            <a:pPr marL="176213" indent="-1174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Biomolecular Condensates</a:t>
            </a:r>
          </a:p>
          <a:p>
            <a:pPr marL="168275" lvl="1" indent="0">
              <a:spcBef>
                <a:spcPts val="600"/>
              </a:spcBef>
              <a:buNone/>
            </a:pPr>
            <a:r>
              <a:rPr lang="en-US" sz="1100" dirty="0"/>
              <a:t>Cationic polyelectrolytes such as nucleic acids, </a:t>
            </a:r>
            <a:r>
              <a:rPr lang="en-US" sz="1100" dirty="0" err="1"/>
              <a:t>glycopolymers</a:t>
            </a:r>
            <a:r>
              <a:rPr lang="en-US" sz="1100" dirty="0"/>
              <a:t> and many proteins can form assemblies with cationic protein domains to form 2-phase solutions and many biological functions are controlled using structures. </a:t>
            </a:r>
            <a:endParaRPr lang="en-US" sz="800" b="1" dirty="0"/>
          </a:p>
          <a:p>
            <a:pPr marL="176213" indent="-1174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Biomolecular Simulation and Modeling</a:t>
            </a:r>
          </a:p>
          <a:p>
            <a:pPr marL="168275" lvl="1" indent="0">
              <a:spcBef>
                <a:spcPts val="600"/>
              </a:spcBef>
              <a:buNone/>
            </a:pPr>
            <a:r>
              <a:rPr lang="en-US" sz="1100" dirty="0"/>
              <a:t>All-atom and coarse-grained molecular dynamic (MD) simulations are used to elucidate structure-function relationships. Mean field models known as Born-modified Poisson Nernst Planck are used to elucidate MD observations </a:t>
            </a:r>
            <a:endParaRPr lang="en-US" altLang="en-US" sz="1200" b="1" dirty="0">
              <a:latin typeface="+mj-lt"/>
            </a:endParaRPr>
          </a:p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378960" y="3819409"/>
            <a:ext cx="4688840" cy="22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" indent="-114300">
              <a:spcBef>
                <a:spcPts val="200"/>
              </a:spcBef>
              <a:buSzPct val="110000"/>
              <a:buNone/>
            </a:pPr>
            <a:r>
              <a:rPr lang="en-US" altLang="en-US" sz="1400" b="1" dirty="0">
                <a:solidFill>
                  <a:srgbClr val="509E2F"/>
                </a:solidFill>
                <a:latin typeface="Orgon Slab" panose="02000503000000020004" pitchFamily="50" charset="0"/>
              </a:rPr>
              <a:t>Selected Publications</a:t>
            </a:r>
            <a:r>
              <a:rPr lang="en-US" altLang="en-US" sz="1200" b="1" dirty="0">
                <a:solidFill>
                  <a:srgbClr val="509E2F"/>
                </a:solidFill>
                <a:latin typeface="Orgon Slab" panose="02000503000000020004" pitchFamily="50" charset="0"/>
              </a:rPr>
              <a:t>:</a:t>
            </a:r>
          </a:p>
          <a:p>
            <a:pPr marL="168275" indent="-168275" algn="l" rtl="0">
              <a:spcBef>
                <a:spcPts val="0"/>
              </a:spcBef>
              <a:spcAft>
                <a:spcPts val="600"/>
              </a:spcAft>
            </a:pP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Mathematical modeling of microscale biology: Ion pairing, spatially varying permittivity, and Born energy in glycosaminoglycan brushes; W. Ceely 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al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., 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Physical Review E., February 2023, 107:024416.</a:t>
            </a:r>
            <a:endParaRPr lang="en-US" sz="9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168275" indent="-168275" algn="just" rtl="0">
              <a:spcBef>
                <a:spcPts val="0"/>
              </a:spcBef>
              <a:spcAft>
                <a:spcPts val="600"/>
              </a:spcAft>
            </a:pP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Quantitative insights into electrostatics and structure of polymer brushes from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microslit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electrokinetic experiments and advanced modelling of interfacial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electrohydrodynamics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R. Zimmermann 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al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., Current Opinion in Colloid &amp; Interface Science 2022, 59:101590.</a:t>
            </a:r>
            <a:endParaRPr lang="en-US" sz="9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168275" indent="-168275" algn="just" rtl="0">
              <a:spcBef>
                <a:spcPts val="0"/>
              </a:spcBef>
              <a:spcAft>
                <a:spcPts val="600"/>
              </a:spcAft>
            </a:pP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role of the cell surface glycocalyx in drug delivery to and through the endothelium; Lu Fu 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al. Advanced Drug Delivery Reviews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2022, 184, 114195. </a:t>
            </a:r>
          </a:p>
          <a:p>
            <a:pPr marL="168275" indent="-168275" algn="just" rtl="0">
              <a:spcBef>
                <a:spcPts val="0"/>
              </a:spcBef>
              <a:spcAft>
                <a:spcPts val="600"/>
              </a:spcAft>
            </a:pP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Ion pairing and dielectric decrement in glycosaminoglycan brushes; James D. Sterling, Wenjuan Jiang, Wesley Botello-Smith and Yun L. Luo, 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Journal of Physical Chemistry B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2021, 125, 10, 2771-2780.  </a:t>
            </a:r>
            <a:endParaRPr lang="en-US" altLang="en-US" sz="1200" dirty="0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8787" y="4045226"/>
            <a:ext cx="4188145" cy="209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en-US" sz="1400" b="1" dirty="0">
                <a:solidFill>
                  <a:srgbClr val="509E2F"/>
                </a:solidFill>
                <a:latin typeface="Orgon Slab" panose="02000503000000020004" pitchFamily="50" charset="0"/>
              </a:rPr>
              <a:t>Contact Information:  </a:t>
            </a:r>
          </a:p>
          <a:p>
            <a:pPr>
              <a:spcBef>
                <a:spcPts val="0"/>
              </a:spcBef>
              <a:buSzTx/>
              <a:buFontTx/>
              <a:buNone/>
            </a:pPr>
            <a:r>
              <a:rPr lang="en-US" altLang="en-US" sz="1400" b="1" dirty="0">
                <a:latin typeface="Orgon Slab" panose="02000503000000020004" pitchFamily="50" charset="0"/>
              </a:rPr>
              <a:t>James D. Sterling</a:t>
            </a:r>
          </a:p>
          <a:p>
            <a:pPr marL="228600" indent="4763">
              <a:spcBef>
                <a:spcPts val="0"/>
              </a:spcBef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Vice Provost and Founding Dean of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Kummer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College of Innovation, Entrepreneurship &amp; Economic Development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Department: Business and Information Technology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jsterling@mst.edu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Website: kummercollege.mst.edu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10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(573) 341-4613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61963">
              <a:spcBef>
                <a:spcPts val="600"/>
              </a:spcBef>
              <a:buFontTx/>
              <a:buNone/>
            </a:pPr>
            <a:r>
              <a:rPr lang="en-US" altLang="en-US" sz="1400" b="1" dirty="0">
                <a:solidFill>
                  <a:srgbClr val="509E2F"/>
                </a:solidFill>
                <a:latin typeface="Orgon Slab" panose="02000503000000020004" pitchFamily="50" charset="0"/>
                <a:cs typeface="Arial" panose="020B0604020202020204" pitchFamily="34" charset="0"/>
              </a:rPr>
              <a:t>Funding: </a:t>
            </a:r>
            <a:r>
              <a:rPr lang="en-US" altLang="en-US" sz="1400" dirty="0" err="1">
                <a:latin typeface="Orgon Slab" panose="02000503000000020004" pitchFamily="50" charset="0"/>
                <a:cs typeface="Arial" panose="020B0604020202020204" pitchFamily="34" charset="0"/>
              </a:rPr>
              <a:t>Kummer</a:t>
            </a:r>
            <a:r>
              <a:rPr lang="en-US" altLang="en-US" sz="1400" dirty="0">
                <a:latin typeface="Orgon Slab" panose="02000503000000020004" pitchFamily="50" charset="0"/>
                <a:cs typeface="Arial" panose="020B0604020202020204" pitchFamily="34" charset="0"/>
              </a:rPr>
              <a:t> Institute Foundation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27076" y="849309"/>
            <a:ext cx="38100" cy="5871531"/>
          </a:xfrm>
          <a:prstGeom prst="line">
            <a:avLst/>
          </a:prstGeom>
          <a:ln>
            <a:solidFill>
              <a:srgbClr val="509E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7258" y="3832366"/>
            <a:ext cx="894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5DB74E4-45E6-4652-A787-59CEE9657704}"/>
              </a:ext>
            </a:extLst>
          </p:cNvPr>
          <p:cNvSpPr txBox="1"/>
          <p:nvPr/>
        </p:nvSpPr>
        <p:spPr>
          <a:xfrm>
            <a:off x="5287108" y="6176996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Center for Biomedical Research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600DAA-A25A-4A56-A6AD-3A5CAD24D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579" y="472921"/>
            <a:ext cx="4322342" cy="300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" indent="-114300">
              <a:buFontTx/>
              <a:buNone/>
            </a:pPr>
            <a:r>
              <a:rPr lang="en-US" altLang="en-US" sz="1400" b="1" dirty="0">
                <a:solidFill>
                  <a:srgbClr val="509E2F"/>
                </a:solidFill>
                <a:latin typeface="Orgon Slab" panose="02000503000000020004" pitchFamily="50" charset="0"/>
              </a:rPr>
              <a:t>Current Work:</a:t>
            </a:r>
          </a:p>
          <a:p>
            <a:pPr marL="58738" indent="0">
              <a:spcBef>
                <a:spcPts val="600"/>
              </a:spcBef>
              <a:buNone/>
            </a:pPr>
            <a:r>
              <a:rPr lang="en-US" sz="1200" dirty="0"/>
              <a:t>Application of Multivalent Innate Immune Signaling Target (MIIST) </a:t>
            </a:r>
            <a:r>
              <a:rPr lang="en-US" sz="1200" dirty="0" err="1"/>
              <a:t>glycopolymers</a:t>
            </a:r>
            <a:r>
              <a:rPr lang="en-US" sz="1200" dirty="0"/>
              <a:t> for managing autoimmunity through control of  vascular  inflammation, infection, and injury. </a:t>
            </a:r>
          </a:p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0AB7A5-F571-46BD-A827-CB0D667D0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953" y="1442353"/>
            <a:ext cx="3099114" cy="23533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2C5180-4FBB-440A-9365-75B6D2424A07}"/>
              </a:ext>
            </a:extLst>
          </p:cNvPr>
          <p:cNvSpPr txBox="1"/>
          <p:nvPr/>
        </p:nvSpPr>
        <p:spPr>
          <a:xfrm>
            <a:off x="4724400" y="17989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17837-B6D8-4ECB-83E9-F947DF71C2C0}"/>
              </a:ext>
            </a:extLst>
          </p:cNvPr>
          <p:cNvSpPr txBox="1"/>
          <p:nvPr/>
        </p:nvSpPr>
        <p:spPr>
          <a:xfrm>
            <a:off x="4379045" y="1983649"/>
            <a:ext cx="1592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Continuum Model of Mucosa with Glycan-Ion Pairing. James D. Sterling and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Shenda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M. Baker 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Macromolecular Theory and Simulations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Volume 27, Issue 2, </a:t>
            </a:r>
          </a:p>
          <a:p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March 2018. (Cover Image)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2424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20027</TotalTime>
  <Words>381</Words>
  <Application>Microsoft Office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Orgon Slab</vt:lpstr>
      <vt:lpstr>Segoe UI</vt:lpstr>
      <vt:lpstr>Times New Roman</vt:lpstr>
      <vt:lpstr>Wingdings</vt:lpstr>
      <vt:lpstr>Office Theme</vt:lpstr>
      <vt:lpstr>1_Custom Design</vt:lpstr>
      <vt:lpstr>Custom Design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Jim Sterling</cp:lastModifiedBy>
  <cp:revision>489</cp:revision>
  <cp:lastPrinted>2017-02-21T10:41:15Z</cp:lastPrinted>
  <dcterms:created xsi:type="dcterms:W3CDTF">2011-01-20T20:51:22Z</dcterms:created>
  <dcterms:modified xsi:type="dcterms:W3CDTF">2024-04-23T03:27:28Z</dcterms:modified>
</cp:coreProperties>
</file>